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askerville Old Face" panose="02020602080505020303" pitchFamily="18" charset="0"/>
      <p:regular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834d737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a834d737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34d7378d_7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a834d7378d_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13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99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834d7378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a834d7378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834d7378d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a834d7378d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834d7378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a834d7378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834d7378d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a834d7378d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834d7378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834d7378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34d7378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a834d7378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34d7378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a834d7378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834d7378d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a834d7378d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rive.google.com/file/d/1kFNMSUiy1ku7ye-91eGjR5IJWSZLji7X/view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igma.com/file/wPfqd0SeSyBU1EyAH5O4qO/ViaMapa?node-id=0%3A1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25413" y="2199150"/>
            <a:ext cx="5613000" cy="284460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960656" y="2627728"/>
            <a:ext cx="3234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 Narrow"/>
              <a:buNone/>
            </a:pPr>
            <a:r>
              <a:rPr lang="fr" sz="68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ViaMapa</a:t>
            </a:r>
            <a:endParaRPr sz="680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912475" y="4178400"/>
            <a:ext cx="5053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None/>
            </a:pPr>
            <a:r>
              <a:rPr lang="fr" sz="1800">
                <a:solidFill>
                  <a:srgbClr val="D9D9D9"/>
                </a:solidFill>
              </a:rPr>
              <a:t>Rentrer chez soi </a:t>
            </a:r>
            <a:endParaRPr sz="1800">
              <a:solidFill>
                <a:srgbClr val="D9D9D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None/>
            </a:pPr>
            <a:r>
              <a:rPr lang="fr" sz="1800">
                <a:solidFill>
                  <a:srgbClr val="D9D9D9"/>
                </a:solidFill>
              </a:rPr>
              <a:t>en toute sécurité!</a:t>
            </a:r>
            <a:endParaRPr sz="2500"/>
          </a:p>
        </p:txBody>
      </p:sp>
      <p:cxnSp>
        <p:nvCxnSpPr>
          <p:cNvPr id="63" name="Google Shape;63;p14"/>
          <p:cNvCxnSpPr/>
          <p:nvPr/>
        </p:nvCxnSpPr>
        <p:spPr>
          <a:xfrm rot="10800000" flipH="1">
            <a:off x="3531272" y="4072714"/>
            <a:ext cx="5601000" cy="960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14" descr="Une image contenant jeu, basket-ball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4831" r="3147"/>
          <a:stretch/>
        </p:blipFill>
        <p:spPr>
          <a:xfrm>
            <a:off x="238226" y="241300"/>
            <a:ext cx="3120339" cy="466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descr="Une image contenant dessin, horlog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 t="22075" b="22276"/>
          <a:stretch/>
        </p:blipFill>
        <p:spPr>
          <a:xfrm>
            <a:off x="3960651" y="56578"/>
            <a:ext cx="4460391" cy="185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flipH="1">
            <a:off x="6105600" y="2199125"/>
            <a:ext cx="3038400" cy="2844600"/>
          </a:xfrm>
          <a:prstGeom prst="rtTriangle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2700" b="1">
                <a:solidFill>
                  <a:srgbClr val="B90F23"/>
                </a:solidFill>
              </a:rPr>
              <a:t>Expérience client : Les fonctionnalités</a:t>
            </a:r>
            <a:endParaRPr sz="2700" b="1">
              <a:solidFill>
                <a:srgbClr val="B90F23"/>
              </a:solidFill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17475" y="1579400"/>
            <a:ext cx="4542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0" y="1398519"/>
            <a:ext cx="1619700" cy="321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575" y="1371944"/>
            <a:ext cx="1619700" cy="326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l="1700" t="980"/>
          <a:stretch/>
        </p:blipFill>
        <p:spPr>
          <a:xfrm>
            <a:off x="3617125" y="1422750"/>
            <a:ext cx="1592100" cy="319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074" y="1393732"/>
            <a:ext cx="1619700" cy="321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7">
            <a:alphaModFix/>
          </a:blip>
          <a:srcRect t="497"/>
          <a:stretch/>
        </p:blipFill>
        <p:spPr>
          <a:xfrm>
            <a:off x="7057975" y="1422750"/>
            <a:ext cx="1592100" cy="3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B90F23"/>
              </a:buClr>
              <a:buSzPts val="4800"/>
            </a:pPr>
            <a:r>
              <a:rPr lang="es-ES" sz="3000" b="1" dirty="0" err="1">
                <a:solidFill>
                  <a:srgbClr val="B90F23"/>
                </a:solidFill>
              </a:rPr>
              <a:t>ViaMapa</a:t>
            </a:r>
            <a:r>
              <a:rPr lang="es-ES" sz="3000" b="1" dirty="0">
                <a:solidFill>
                  <a:srgbClr val="B90F23"/>
                </a:solidFill>
              </a:rPr>
              <a:t>, </a:t>
            </a:r>
            <a:r>
              <a:rPr lang="es-ES" sz="3000" b="1" dirty="0" err="1">
                <a:solidFill>
                  <a:srgbClr val="B90F23"/>
                </a:solidFill>
              </a:rPr>
              <a:t>application</a:t>
            </a:r>
            <a:r>
              <a:rPr lang="es-ES" sz="3000" b="1" dirty="0">
                <a:solidFill>
                  <a:srgbClr val="B90F23"/>
                </a:solidFill>
              </a:rPr>
              <a:t> de </a:t>
            </a:r>
            <a:r>
              <a:rPr lang="es-ES" sz="3000" b="1" dirty="0" err="1">
                <a:solidFill>
                  <a:srgbClr val="B90F23"/>
                </a:solidFill>
              </a:rPr>
              <a:t>l’année</a:t>
            </a:r>
            <a:endParaRPr sz="3000" b="1"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943350" cy="339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71450" indent="-171450">
              <a:spcBef>
                <a:spcPts val="0"/>
              </a:spcBef>
              <a:buSzPts val="2800"/>
              <a:buChar char="•"/>
            </a:pPr>
            <a:r>
              <a:rPr lang="es-ES" dirty="0" err="1"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s-ES" dirty="0">
                <a:latin typeface="Arial"/>
                <a:ea typeface="Arial"/>
                <a:cs typeface="Arial"/>
                <a:sym typeface="Arial"/>
              </a:rPr>
              <a:t> logo : </a:t>
            </a:r>
            <a:endParaRPr dirty="0"/>
          </a:p>
          <a:p>
            <a:pPr marL="171450" indent="-38100">
              <a:spcBef>
                <a:spcPts val="750"/>
              </a:spcBef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spcBef>
                <a:spcPts val="750"/>
              </a:spcBef>
              <a:buSzPts val="2800"/>
              <a:buChar char="•"/>
            </a:pPr>
            <a:r>
              <a:rPr lang="es-ES" dirty="0" err="1" smtClean="0">
                <a:latin typeface="Arial"/>
                <a:ea typeface="Arial"/>
                <a:cs typeface="Arial"/>
                <a:sym typeface="Arial"/>
              </a:rPr>
              <a:t>Principalement</a:t>
            </a:r>
            <a:r>
              <a:rPr lang="es-E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latin typeface="Arial"/>
                <a:ea typeface="Arial"/>
                <a:cs typeface="Arial"/>
                <a:sym typeface="Arial"/>
              </a:rPr>
              <a:t>sur les </a:t>
            </a:r>
            <a:r>
              <a:rPr lang="es-ES" dirty="0" err="1">
                <a:latin typeface="Arial"/>
                <a:ea typeface="Arial"/>
                <a:cs typeface="Arial"/>
                <a:sym typeface="Arial"/>
              </a:rPr>
              <a:t>réseaux</a:t>
            </a:r>
            <a:r>
              <a:rPr lang="es-E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latin typeface="Arial"/>
                <a:ea typeface="Arial"/>
                <a:cs typeface="Arial"/>
                <a:sym typeface="Arial"/>
              </a:rPr>
              <a:t>sociaux</a:t>
            </a:r>
            <a:r>
              <a:rPr lang="es-E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s-ES" dirty="0" smtClean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750"/>
              </a:spcBef>
              <a:buSzPts val="2800"/>
              <a:buNone/>
            </a:pPr>
            <a:endParaRPr dirty="0"/>
          </a:p>
          <a:p>
            <a:pPr marL="171450" indent="-171450">
              <a:spcBef>
                <a:spcPts val="750"/>
              </a:spcBef>
              <a:buSzPts val="2800"/>
              <a:buChar char="•"/>
            </a:pPr>
            <a:r>
              <a:rPr lang="es-ES" dirty="0">
                <a:latin typeface="Arial"/>
                <a:ea typeface="Arial"/>
                <a:cs typeface="Arial"/>
                <a:sym typeface="Arial"/>
              </a:rPr>
              <a:t>Internet, radio, </a:t>
            </a:r>
            <a:r>
              <a:rPr lang="es-ES" dirty="0" err="1">
                <a:latin typeface="Arial"/>
                <a:ea typeface="Arial"/>
                <a:cs typeface="Arial"/>
                <a:sym typeface="Arial"/>
              </a:rPr>
              <a:t>affiches</a:t>
            </a:r>
            <a:r>
              <a:rPr lang="es-E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latin typeface="Arial"/>
                <a:ea typeface="Arial"/>
                <a:cs typeface="Arial"/>
                <a:sym typeface="Arial"/>
              </a:rPr>
              <a:t>publiques</a:t>
            </a:r>
          </a:p>
          <a:p>
            <a:pPr marL="171450" indent="-171450">
              <a:spcBef>
                <a:spcPts val="750"/>
              </a:spcBef>
              <a:buSzPts val="2800"/>
              <a:buChar char="•"/>
            </a:pPr>
            <a:endParaRPr lang="es-ES" dirty="0">
              <a:latin typeface="Arial"/>
              <a:cs typeface="Arial"/>
              <a:sym typeface="Arial"/>
            </a:endParaRPr>
          </a:p>
          <a:p>
            <a:pPr marL="0" indent="0">
              <a:spcBef>
                <a:spcPts val="750"/>
              </a:spcBef>
              <a:buSzPts val="2800"/>
              <a:buNone/>
            </a:pPr>
            <a:r>
              <a:rPr lang="es-ES" dirty="0" err="1" smtClean="0">
                <a:latin typeface="Arial"/>
                <a:cs typeface="Arial"/>
                <a:sym typeface="Arial"/>
              </a:rPr>
              <a:t>N’hésitez</a:t>
            </a:r>
            <a:r>
              <a:rPr lang="es-ES" dirty="0" smtClean="0">
                <a:latin typeface="Arial"/>
                <a:cs typeface="Arial"/>
                <a:sym typeface="Arial"/>
              </a:rPr>
              <a:t> </a:t>
            </a:r>
            <a:r>
              <a:rPr lang="es-ES" dirty="0" err="1" smtClean="0">
                <a:latin typeface="Arial"/>
                <a:cs typeface="Arial"/>
                <a:sym typeface="Arial"/>
              </a:rPr>
              <a:t>pas</a:t>
            </a:r>
            <a:r>
              <a:rPr lang="es-ES" dirty="0" smtClean="0">
                <a:latin typeface="Arial"/>
                <a:cs typeface="Arial"/>
                <a:sym typeface="Arial"/>
              </a:rPr>
              <a:t> à faire un tour!</a:t>
            </a:r>
            <a:endParaRPr dirty="0"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7184572" y="0"/>
            <a:ext cx="1972490" cy="5143500"/>
            <a:chOff x="9579429" y="0"/>
            <a:chExt cx="2629987" cy="6858000"/>
          </a:xfrm>
        </p:grpSpPr>
        <p:sp>
          <p:nvSpPr>
            <p:cNvPr id="257" name="Google Shape;257;p27"/>
            <p:cNvSpPr/>
            <p:nvPr/>
          </p:nvSpPr>
          <p:spPr>
            <a:xfrm>
              <a:off x="10572205" y="0"/>
              <a:ext cx="1637211" cy="6858000"/>
            </a:xfrm>
            <a:prstGeom prst="rect">
              <a:avLst/>
            </a:prstGeom>
            <a:solidFill>
              <a:srgbClr val="670924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9579429" y="511630"/>
              <a:ext cx="2122714" cy="583474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7"/>
          <p:cNvSpPr/>
          <p:nvPr/>
        </p:nvSpPr>
        <p:spPr>
          <a:xfrm>
            <a:off x="0" y="383722"/>
            <a:ext cx="163286" cy="808264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248195" y="383722"/>
            <a:ext cx="62048" cy="808264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7184572" y="2752725"/>
            <a:ext cx="744582" cy="74295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27"/>
          <p:cNvCxnSpPr/>
          <p:nvPr/>
        </p:nvCxnSpPr>
        <p:spPr>
          <a:xfrm>
            <a:off x="2695575" y="3009900"/>
            <a:ext cx="0" cy="85725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3" name="Google Shape;263;p27" descr="Une image contenant dessin, horlog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t="22077" r="-1" b="22275"/>
          <a:stretch/>
        </p:blipFill>
        <p:spPr>
          <a:xfrm>
            <a:off x="2729989" y="1160365"/>
            <a:ext cx="1608663" cy="76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652" y="1853682"/>
            <a:ext cx="4076377" cy="1241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4338652" y="3639161"/>
            <a:ext cx="31428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hlinkClick r:id="rId5"/>
              </a:rPr>
              <a:t>https://drive.google.com/file/d/1kFNMSUiy1ku7ye-91eGjR5IJWSZLji7X/view</a:t>
            </a:r>
            <a:endParaRPr lang="fr-FR" sz="1050" dirty="0"/>
          </a:p>
          <a:p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18553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/>
          <p:nvPr/>
        </p:nvSpPr>
        <p:spPr>
          <a:xfrm rot="5400000">
            <a:off x="3601855" y="-3603975"/>
            <a:ext cx="1940289" cy="91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8"/>
          <p:cNvGrpSpPr/>
          <p:nvPr/>
        </p:nvGrpSpPr>
        <p:grpSpPr>
          <a:xfrm>
            <a:off x="4069178" y="54865"/>
            <a:ext cx="1005645" cy="167864"/>
            <a:chOff x="5359043" y="73152"/>
            <a:chExt cx="1340860" cy="223819"/>
          </a:xfrm>
        </p:grpSpPr>
        <p:sp>
          <p:nvSpPr>
            <p:cNvPr id="272" name="Google Shape;272;p28"/>
            <p:cNvSpPr/>
            <p:nvPr/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28" descr="Une image contenant dessin, horlog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t="22077" r="-1" b="22275"/>
          <a:stretch/>
        </p:blipFill>
        <p:spPr>
          <a:xfrm>
            <a:off x="3510242" y="2571750"/>
            <a:ext cx="3979701" cy="165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 descr="Une image contenant jeu, basket-ball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 l="4829" r="3145" b="-2"/>
          <a:stretch/>
        </p:blipFill>
        <p:spPr>
          <a:xfrm>
            <a:off x="933786" y="1992196"/>
            <a:ext cx="1740070" cy="259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 flipH="1">
            <a:off x="0" y="4876038"/>
            <a:ext cx="9144000" cy="2674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8"/>
          <p:cNvSpPr/>
          <p:nvPr/>
        </p:nvSpPr>
        <p:spPr>
          <a:xfrm flipH="1">
            <a:off x="6105618" y="2283781"/>
            <a:ext cx="3038383" cy="2844497"/>
          </a:xfrm>
          <a:prstGeom prst="rtTriangle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-2" y="-7410"/>
            <a:ext cx="9144000" cy="1925784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ctrTitle"/>
          </p:nvPr>
        </p:nvSpPr>
        <p:spPr>
          <a:xfrm>
            <a:off x="603683" y="65208"/>
            <a:ext cx="7830047" cy="118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>
              <a:lnSpc>
                <a:spcPct val="90000"/>
              </a:lnSpc>
              <a:buSzPts val="4800"/>
            </a:pPr>
            <a:r>
              <a:rPr lang="es-ES" sz="2800" b="1" dirty="0">
                <a:latin typeface="Arial Narrow"/>
                <a:sym typeface="Arial Narrow"/>
              </a:rPr>
              <a:t>Le </a:t>
            </a:r>
            <a:r>
              <a:rPr lang="es-ES" sz="2800" b="1" dirty="0" err="1">
                <a:latin typeface="Arial Narrow"/>
                <a:sym typeface="Arial Narrow"/>
              </a:rPr>
              <a:t>mot</a:t>
            </a:r>
            <a:r>
              <a:rPr lang="es-ES" sz="2800" b="1" dirty="0">
                <a:latin typeface="Arial Narrow"/>
                <a:sym typeface="Arial Narrow"/>
              </a:rPr>
              <a:t> de la fin</a:t>
            </a:r>
            <a:r>
              <a:rPr lang="es-ES" sz="2800" b="1" dirty="0" smtClean="0">
                <a:latin typeface="Arial Narrow"/>
                <a:sym typeface="Arial Narrow"/>
              </a:rPr>
              <a:t>…</a:t>
            </a:r>
            <a:r>
              <a:rPr lang="es-ES" sz="3600" b="1" dirty="0" smtClean="0">
                <a:latin typeface="Arial Narrow"/>
                <a:sym typeface="Arial Narrow"/>
              </a:rPr>
              <a:t/>
            </a:r>
            <a:br>
              <a:rPr lang="es-ES" sz="3600" b="1" dirty="0" smtClean="0">
                <a:latin typeface="Arial Narrow"/>
                <a:sym typeface="Arial Narrow"/>
              </a:rPr>
            </a:br>
            <a:r>
              <a:rPr lang="es-ES" sz="3600" b="1" i="1" dirty="0" smtClean="0">
                <a:latin typeface="Baskerville Old Face" panose="02020602080505020303" pitchFamily="18" charset="0"/>
                <a:sym typeface="Arial Narrow"/>
              </a:rPr>
              <a:t>“</a:t>
            </a:r>
            <a:r>
              <a:rPr lang="es-ES" sz="3600" b="1" i="1" dirty="0" err="1" smtClean="0">
                <a:latin typeface="Baskerville Old Face" panose="02020602080505020303" pitchFamily="18" charset="0"/>
                <a:sym typeface="Arial Narrow"/>
              </a:rPr>
              <a:t>Rencontrer</a:t>
            </a:r>
            <a:r>
              <a:rPr lang="es-ES" sz="3600" b="1" i="1" dirty="0" smtClean="0">
                <a:latin typeface="Baskerville Old Face" panose="02020602080505020303" pitchFamily="18" charset="0"/>
                <a:sym typeface="Arial Narrow"/>
              </a:rPr>
              <a:t> &amp; </a:t>
            </a:r>
            <a:r>
              <a:rPr lang="es-ES" sz="3600" b="1" i="1" dirty="0" err="1" smtClean="0">
                <a:latin typeface="Baskerville Old Face" panose="02020602080505020303" pitchFamily="18" charset="0"/>
                <a:sym typeface="Arial Narrow"/>
              </a:rPr>
              <a:t>Protéger</a:t>
            </a:r>
            <a:r>
              <a:rPr lang="es-ES" sz="3600" b="1" i="1" dirty="0" smtClean="0">
                <a:latin typeface="Baskerville Old Face" panose="02020602080505020303" pitchFamily="18" charset="0"/>
                <a:sym typeface="Arial Narrow"/>
              </a:rPr>
              <a:t>”</a:t>
            </a:r>
            <a:endParaRPr i="1" dirty="0">
              <a:latin typeface="Baskerville Old Face" panose="02020602080505020303" pitchFamily="18" charset="0"/>
            </a:endParaRPr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1"/>
          </p:nvPr>
        </p:nvSpPr>
        <p:spPr>
          <a:xfrm>
            <a:off x="925675" y="1442214"/>
            <a:ext cx="6926520" cy="34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lnSpc>
                <a:spcPct val="80000"/>
              </a:lnSpc>
              <a:buSzPts val="2590"/>
            </a:pPr>
            <a:r>
              <a:rPr lang="es-ES" sz="1500" dirty="0" err="1">
                <a:latin typeface="Bahnschrift Light Condensed" panose="020B0502040204020203" pitchFamily="34" charset="0"/>
              </a:rPr>
              <a:t>N’hésitez</a:t>
            </a:r>
            <a:r>
              <a:rPr lang="es-ES" sz="1500" dirty="0">
                <a:latin typeface="Bahnschrift Light Condensed" panose="020B0502040204020203" pitchFamily="34" charset="0"/>
              </a:rPr>
              <a:t> </a:t>
            </a:r>
            <a:r>
              <a:rPr lang="es-ES" sz="1500" dirty="0" err="1">
                <a:latin typeface="Bahnschrift Light Condensed" panose="020B0502040204020203" pitchFamily="34" charset="0"/>
              </a:rPr>
              <a:t>pas</a:t>
            </a:r>
            <a:r>
              <a:rPr lang="es-ES" sz="1500" dirty="0">
                <a:latin typeface="Bahnschrift Light Condensed" panose="020B0502040204020203" pitchFamily="34" charset="0"/>
              </a:rPr>
              <a:t> à </a:t>
            </a:r>
            <a:r>
              <a:rPr lang="es-ES" sz="1500" dirty="0" err="1">
                <a:latin typeface="Bahnschrift Light Condensed" panose="020B0502040204020203" pitchFamily="34" charset="0"/>
              </a:rPr>
              <a:t>télécharger</a:t>
            </a:r>
            <a:r>
              <a:rPr lang="es-ES" sz="1500" dirty="0">
                <a:latin typeface="Bahnschrift Light Condensed" panose="020B0502040204020203" pitchFamily="34" charset="0"/>
              </a:rPr>
              <a:t> </a:t>
            </a:r>
            <a:r>
              <a:rPr lang="es-ES" sz="1500" dirty="0" err="1">
                <a:latin typeface="Bahnschrift Light Condensed" panose="020B0502040204020203" pitchFamily="34" charset="0"/>
              </a:rPr>
              <a:t>notre</a:t>
            </a:r>
            <a:r>
              <a:rPr lang="es-ES" sz="1500" dirty="0">
                <a:latin typeface="Bahnschrift Light Condensed" panose="020B0502040204020203" pitchFamily="34" charset="0"/>
              </a:rPr>
              <a:t> </a:t>
            </a:r>
            <a:r>
              <a:rPr lang="es-ES" sz="1500" dirty="0" err="1">
                <a:latin typeface="Bahnschrift Light Condensed" panose="020B0502040204020203" pitchFamily="34" charset="0"/>
              </a:rPr>
              <a:t>application</a:t>
            </a:r>
            <a:r>
              <a:rPr lang="es-ES" sz="1500" dirty="0">
                <a:latin typeface="Bahnschrift Light Condensed" panose="020B0502040204020203" pitchFamily="34" charset="0"/>
              </a:rPr>
              <a:t>: </a:t>
            </a:r>
            <a:r>
              <a:rPr lang="fr-FR" sz="1500" u="sng" dirty="0">
                <a:latin typeface="Bahnschrift Light Condensed" panose="020B0502040204020203" pitchFamily="34" charset="0"/>
                <a:hlinkClick r:id="rId5"/>
              </a:rPr>
              <a:t>https://</a:t>
            </a:r>
            <a:r>
              <a:rPr lang="fr-FR" sz="1500" u="sng" dirty="0">
                <a:latin typeface="Bahnschrift Light Condensed" panose="020B0502040204020203" pitchFamily="34" charset="0"/>
                <a:hlinkClick r:id="rId5"/>
              </a:rPr>
              <a:t>www.figma.com/file/wPfqd0SeSyBU1EyAH5O4qO/ViaMapa?node-id=0%3A1</a:t>
            </a:r>
            <a:endParaRPr lang="fr-FR" sz="1500" u="sng" dirty="0">
              <a:latin typeface="Bahnschrift Light Condensed" panose="020B0502040204020203" pitchFamily="34" charset="0"/>
            </a:endParaRPr>
          </a:p>
          <a:p>
            <a:pPr marL="0" indent="0">
              <a:lnSpc>
                <a:spcPct val="80000"/>
              </a:lnSpc>
              <a:buSzPts val="2590"/>
            </a:pPr>
            <a:endParaRPr sz="1943" dirty="0"/>
          </a:p>
        </p:txBody>
      </p:sp>
    </p:spTree>
    <p:extLst>
      <p:ext uri="{BB962C8B-B14F-4D97-AF65-F5344CB8AC3E}">
        <p14:creationId xmlns:p14="http://schemas.microsoft.com/office/powerpoint/2010/main" val="22509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3600" b="1">
                <a:solidFill>
                  <a:srgbClr val="B90F23"/>
                </a:solidFill>
              </a:rPr>
              <a:t>Contexte</a:t>
            </a:r>
            <a:endParaRPr sz="3600" b="1">
              <a:solidFill>
                <a:srgbClr val="B90F23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17475" y="1623425"/>
            <a:ext cx="4182900" cy="27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Insécurité grandissante 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Constat d’une expérience vécue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Un nombre d’agression qui ne cesse d’augmenter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Un principe simple : “permettre à chacune et chacun de pouvoir rentrer accompagné, pour éviter au maximum la crainte des agressions”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A qui ça s’adresse ?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5537909" y="934748"/>
            <a:ext cx="2977432" cy="3595059"/>
            <a:chOff x="4507964" y="-14027"/>
            <a:chExt cx="4003540" cy="4801093"/>
          </a:xfrm>
        </p:grpSpPr>
        <p:sp>
          <p:nvSpPr>
            <p:cNvPr id="78" name="Google Shape;78;p15"/>
            <p:cNvSpPr/>
            <p:nvPr/>
          </p:nvSpPr>
          <p:spPr>
            <a:xfrm>
              <a:off x="6035064" y="1850191"/>
              <a:ext cx="850674" cy="886244"/>
            </a:xfrm>
            <a:custGeom>
              <a:avLst/>
              <a:gdLst/>
              <a:ahLst/>
              <a:cxnLst/>
              <a:rect l="l" t="t" r="r" b="b"/>
              <a:pathLst>
                <a:path w="15856" h="16519" extrusionOk="0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rgbClr val="3FA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659756" y="1850191"/>
              <a:ext cx="851747" cy="886244"/>
            </a:xfrm>
            <a:custGeom>
              <a:avLst/>
              <a:gdLst/>
              <a:ahLst/>
              <a:cxnLst/>
              <a:rect l="l" t="t" r="r" b="b"/>
              <a:pathLst>
                <a:path w="15876" h="16519" extrusionOk="0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rgbClr val="3FA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176272" y="2736393"/>
              <a:ext cx="2193963" cy="885118"/>
            </a:xfrm>
            <a:custGeom>
              <a:avLst/>
              <a:gdLst/>
              <a:ahLst/>
              <a:cxnLst/>
              <a:rect l="l" t="t" r="r" b="b"/>
              <a:pathLst>
                <a:path w="40894" h="16498" extrusionOk="0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rgbClr val="F8A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0358" y="3621470"/>
              <a:ext cx="1225849" cy="886244"/>
            </a:xfrm>
            <a:custGeom>
              <a:avLst/>
              <a:gdLst/>
              <a:ahLst/>
              <a:cxnLst/>
              <a:rect l="l" t="t" r="r" b="b"/>
              <a:pathLst>
                <a:path w="22849" h="16519" extrusionOk="0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rgbClr val="E94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507964" y="-14027"/>
              <a:ext cx="2769797" cy="4801093"/>
            </a:xfrm>
            <a:custGeom>
              <a:avLst/>
              <a:gdLst/>
              <a:ahLst/>
              <a:cxnLst/>
              <a:rect l="l" t="t" r="r" b="b"/>
              <a:pathLst>
                <a:path w="97331" h="168711" extrusionOk="0">
                  <a:moveTo>
                    <a:pt x="0" y="0"/>
                  </a:moveTo>
                  <a:lnTo>
                    <a:pt x="21441" y="30696"/>
                  </a:lnTo>
                  <a:lnTo>
                    <a:pt x="13745" y="128174"/>
                  </a:lnTo>
                  <a:lnTo>
                    <a:pt x="55563" y="134053"/>
                  </a:lnTo>
                  <a:lnTo>
                    <a:pt x="49662" y="165308"/>
                  </a:lnTo>
                  <a:lnTo>
                    <a:pt x="76857" y="168711"/>
                  </a:lnTo>
                  <a:lnTo>
                    <a:pt x="97331" y="158478"/>
                  </a:lnTo>
                </a:path>
              </a:pathLst>
            </a:custGeom>
            <a:noFill/>
            <a:ln w="28575" cap="flat" cmpd="sng">
              <a:solidFill>
                <a:srgbClr val="3C5F7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15"/>
            <p:cNvSpPr/>
            <p:nvPr/>
          </p:nvSpPr>
          <p:spPr>
            <a:xfrm>
              <a:off x="6085710" y="965061"/>
              <a:ext cx="2375086" cy="885171"/>
            </a:xfrm>
            <a:custGeom>
              <a:avLst/>
              <a:gdLst/>
              <a:ahLst/>
              <a:cxnLst/>
              <a:rect l="l" t="t" r="r" b="b"/>
              <a:pathLst>
                <a:path w="44270" h="16499" extrusionOk="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rgbClr val="159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3600" b="1">
                <a:solidFill>
                  <a:srgbClr val="B90F23"/>
                </a:solidFill>
              </a:rPr>
              <a:t>Aperçu de l’application</a:t>
            </a:r>
            <a:endParaRPr sz="3600" b="1">
              <a:solidFill>
                <a:srgbClr val="B90F23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717475" y="1579400"/>
            <a:ext cx="4542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/>
              <a:t>Une application simple et intuitive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/>
              <a:t>Designée par des experts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/>
              <a:t>ViaMapa </a:t>
            </a:r>
            <a:r>
              <a:rPr lang="fr" dirty="0" smtClean="0"/>
              <a:t>: disponible sur Android &amp; IOS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 smtClean="0"/>
              <a:t>Différentes versions : Basique, Premium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 smtClean="0"/>
              <a:t>Certification par carte d’identité et justificatif de domicile, vérification du casier judiciaire pour éviter toute mauvaise intention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dirty="0" smtClean="0"/>
              <a:t>S</a:t>
            </a:r>
            <a:r>
              <a:rPr lang="fr" dirty="0" smtClean="0"/>
              <a:t>ystème de parrainage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dirty="0" smtClean="0"/>
              <a:t>Bouton d’urgence et service d’appel 24h/24h</a:t>
            </a:r>
            <a:endParaRPr dirty="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l="9652" t="3167" r="6916" b="2829"/>
          <a:stretch/>
        </p:blipFill>
        <p:spPr>
          <a:xfrm>
            <a:off x="6163000" y="238213"/>
            <a:ext cx="2613600" cy="475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" name="Google Shape;216;p24" descr="Sonneri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403" y="367395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7;p24"/>
          <p:cNvPicPr preferRelativeResize="0"/>
          <p:nvPr/>
        </p:nvPicPr>
        <p:blipFill rotWithShape="1">
          <a:blip r:embed="rId5">
            <a:alphaModFix/>
          </a:blip>
          <a:srcRect b="10227"/>
          <a:stretch/>
        </p:blipFill>
        <p:spPr>
          <a:xfrm>
            <a:off x="1833610" y="3673956"/>
            <a:ext cx="778532" cy="82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0300" y="459850"/>
            <a:ext cx="8205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2300" b="1">
                <a:solidFill>
                  <a:srgbClr val="B90F23"/>
                </a:solidFill>
              </a:rPr>
              <a:t>      Principes        Géolocalisation      Inscription</a:t>
            </a:r>
            <a:endParaRPr sz="2300" b="1">
              <a:solidFill>
                <a:srgbClr val="B90F23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918475" y="1137125"/>
            <a:ext cx="1915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3314225" y="1137125"/>
            <a:ext cx="1915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l="7074" t="4446" r="5687" b="2539"/>
          <a:stretch/>
        </p:blipFill>
        <p:spPr>
          <a:xfrm>
            <a:off x="628650" y="1191930"/>
            <a:ext cx="1761000" cy="356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l="5980" t="1903" r="7842" b="2448"/>
          <a:stretch/>
        </p:blipFill>
        <p:spPr>
          <a:xfrm>
            <a:off x="3017113" y="1289525"/>
            <a:ext cx="1729800" cy="349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l="7122" t="1511" r="5050" b="1627"/>
          <a:stretch/>
        </p:blipFill>
        <p:spPr>
          <a:xfrm>
            <a:off x="5458625" y="1289525"/>
            <a:ext cx="1729800" cy="354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28650" y="2907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b="1">
                <a:solidFill>
                  <a:srgbClr val="B90F23"/>
                </a:solidFill>
              </a:rPr>
              <a:t>Inscription</a:t>
            </a:r>
            <a:endParaRPr b="1">
              <a:solidFill>
                <a:srgbClr val="B90F23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184572" y="6239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28650" y="1020325"/>
            <a:ext cx="15921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l="10281" t="2707" r="11471" b="2308"/>
          <a:stretch/>
        </p:blipFill>
        <p:spPr>
          <a:xfrm>
            <a:off x="4628425" y="1271725"/>
            <a:ext cx="1766700" cy="35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l="12689" t="4111" r="7951" b="4120"/>
          <a:stretch/>
        </p:blipFill>
        <p:spPr>
          <a:xfrm>
            <a:off x="345999" y="1271725"/>
            <a:ext cx="1722600" cy="35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5">
            <a:alphaModFix/>
          </a:blip>
          <a:srcRect l="10866" t="4080" r="13410" b="4628"/>
          <a:stretch/>
        </p:blipFill>
        <p:spPr>
          <a:xfrm>
            <a:off x="6720175" y="1271725"/>
            <a:ext cx="1865700" cy="35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6">
            <a:alphaModFix/>
          </a:blip>
          <a:srcRect l="13181" t="4217" r="8638" b="3904"/>
          <a:stretch/>
        </p:blipFill>
        <p:spPr>
          <a:xfrm>
            <a:off x="2377563" y="1244276"/>
            <a:ext cx="1865700" cy="3637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3000" b="1">
                <a:solidFill>
                  <a:srgbClr val="B90F23"/>
                </a:solidFill>
              </a:rPr>
              <a:t>Persona UX</a:t>
            </a:r>
            <a:endParaRPr sz="3000" b="1">
              <a:solidFill>
                <a:srgbClr val="B90F23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48200" y="1541200"/>
            <a:ext cx="6849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l="10354" t="2616" r="6347" b="2226"/>
          <a:stretch/>
        </p:blipFill>
        <p:spPr>
          <a:xfrm>
            <a:off x="628650" y="1118550"/>
            <a:ext cx="2027100" cy="38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l="5673" t="1520" r="8238" b="2242"/>
          <a:stretch/>
        </p:blipFill>
        <p:spPr>
          <a:xfrm>
            <a:off x="3316725" y="1118550"/>
            <a:ext cx="1940100" cy="38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 l="9417" t="2912" r="13326" b="4322"/>
          <a:stretch/>
        </p:blipFill>
        <p:spPr>
          <a:xfrm>
            <a:off x="5765400" y="1118550"/>
            <a:ext cx="1896900" cy="38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628650" y="2907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3100" b="1">
                <a:solidFill>
                  <a:srgbClr val="B90F23"/>
                </a:solidFill>
              </a:rPr>
              <a:t>Le choix de l’accompagnateur</a:t>
            </a:r>
            <a:endParaRPr sz="3100" b="1">
              <a:solidFill>
                <a:srgbClr val="B90F23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28794"/>
            <a:ext cx="1806600" cy="355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563" y="1328794"/>
            <a:ext cx="1774200" cy="355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375" y="1338619"/>
            <a:ext cx="1800900" cy="355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628650" y="2907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2900" b="1">
                <a:solidFill>
                  <a:srgbClr val="B90F23"/>
                </a:solidFill>
              </a:rPr>
              <a:t>Souscription de la version premium :</a:t>
            </a:r>
            <a:endParaRPr sz="2900" b="1">
              <a:solidFill>
                <a:srgbClr val="B90F23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l="11824" t="2036" r="16645" b="2788"/>
          <a:stretch/>
        </p:blipFill>
        <p:spPr>
          <a:xfrm>
            <a:off x="3137638" y="1207387"/>
            <a:ext cx="1887300" cy="374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l="16677" t="2113" r="16824" b="8696"/>
          <a:stretch/>
        </p:blipFill>
        <p:spPr>
          <a:xfrm>
            <a:off x="572725" y="1191925"/>
            <a:ext cx="1887300" cy="3774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/>
          </a:blip>
          <a:srcRect l="10435" r="9042" b="2931"/>
          <a:stretch/>
        </p:blipFill>
        <p:spPr>
          <a:xfrm>
            <a:off x="5702550" y="1191925"/>
            <a:ext cx="1887300" cy="376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0F23"/>
              </a:buClr>
              <a:buSzPts val="3600"/>
              <a:buFont typeface="Arial"/>
              <a:buNone/>
            </a:pPr>
            <a:r>
              <a:rPr lang="fr" sz="2700" b="1">
                <a:solidFill>
                  <a:srgbClr val="B90F23"/>
                </a:solidFill>
              </a:rPr>
              <a:t>Expérience client : Le design</a:t>
            </a:r>
            <a:endParaRPr sz="2700" b="1">
              <a:solidFill>
                <a:srgbClr val="B90F23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7929154" y="0"/>
            <a:ext cx="1227900" cy="5143500"/>
          </a:xfrm>
          <a:prstGeom prst="rect">
            <a:avLst/>
          </a:prstGeom>
          <a:solidFill>
            <a:srgbClr val="67092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7184572" y="471589"/>
            <a:ext cx="1592100" cy="42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0" y="383722"/>
            <a:ext cx="1632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248195" y="383722"/>
            <a:ext cx="62100" cy="808200"/>
          </a:xfrm>
          <a:prstGeom prst="rect">
            <a:avLst/>
          </a:prstGeom>
          <a:solidFill>
            <a:srgbClr val="B90F23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17475" y="1579400"/>
            <a:ext cx="4542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50" y="1291369"/>
            <a:ext cx="1619700" cy="327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700" y="1318144"/>
            <a:ext cx="1619700" cy="322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925" y="1268044"/>
            <a:ext cx="1619700" cy="324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183</Words>
  <Application>Microsoft Office PowerPoint</Application>
  <PresentationFormat>Affichage à l'écran (16:9)</PresentationFormat>
  <Paragraphs>35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Bahnschrift Light Condensed</vt:lpstr>
      <vt:lpstr>Calibri</vt:lpstr>
      <vt:lpstr>Baskerville Old Face</vt:lpstr>
      <vt:lpstr>Arial</vt:lpstr>
      <vt:lpstr>Arial Narrow</vt:lpstr>
      <vt:lpstr>Simple Light</vt:lpstr>
      <vt:lpstr>ViaMapa</vt:lpstr>
      <vt:lpstr>Contexte</vt:lpstr>
      <vt:lpstr>Aperçu de l’application</vt:lpstr>
      <vt:lpstr>      Principes        Géolocalisation      Inscription</vt:lpstr>
      <vt:lpstr>Inscription</vt:lpstr>
      <vt:lpstr>Persona UX</vt:lpstr>
      <vt:lpstr>Le choix de l’accompagnateur</vt:lpstr>
      <vt:lpstr>Souscription de la version premium :</vt:lpstr>
      <vt:lpstr>Expérience client : Le design</vt:lpstr>
      <vt:lpstr>Expérience client : Les fonctionnalités</vt:lpstr>
      <vt:lpstr>ViaMapa, application de l’année</vt:lpstr>
      <vt:lpstr>Le mot de la fin… “Rencontrer &amp; Protéger”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ViaMapa</dc:title>
  <cp:lastModifiedBy>LAURA</cp:lastModifiedBy>
  <cp:revision>3</cp:revision>
  <dcterms:modified xsi:type="dcterms:W3CDTF">2020-12-11T10:11:45Z</dcterms:modified>
</cp:coreProperties>
</file>